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178" r:id="rId1"/>
  </p:sldMasterIdLst>
  <p:notesMasterIdLst>
    <p:notesMasterId r:id="rId5"/>
  </p:notesMasterIdLst>
  <p:sldIdLst>
    <p:sldId id="1353" r:id="rId2"/>
    <p:sldId id="1356" r:id="rId3"/>
    <p:sldId id="1357" r:id="rId4"/>
  </p:sldIdLst>
  <p:sldSz cx="9144000" cy="5143500" type="screen16x9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ndara" pitchFamily="34" charset="0"/>
        <a:ea typeface="+mn-ea"/>
        <a:cs typeface="Arial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ndara" pitchFamily="34" charset="0"/>
        <a:ea typeface="+mn-ea"/>
        <a:cs typeface="Arial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ndara" pitchFamily="34" charset="0"/>
        <a:ea typeface="+mn-ea"/>
        <a:cs typeface="Arial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ndara" pitchFamily="34" charset="0"/>
        <a:ea typeface="+mn-ea"/>
        <a:cs typeface="Arial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ndara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ndara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ndara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ndara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ndara" pitchFamily="34" charset="0"/>
        <a:ea typeface="+mn-ea"/>
        <a:cs typeface="Arial" pitchFamily="34" charset="0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00A200"/>
    <a:srgbClr val="3F7FFF"/>
    <a:srgbClr val="71C2FF"/>
    <a:srgbClr val="B17ED8"/>
    <a:srgbClr val="CC0066"/>
    <a:srgbClr val="FF75BA"/>
    <a:srgbClr val="FF6D6D"/>
    <a:srgbClr val="FF9966"/>
    <a:srgbClr val="FFCC66"/>
    <a:srgbClr val="FFFF66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8A107856-5554-42FB-B03E-39F5DBC370BA}" styleName="Средний стиль 4 -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18603FDC-E32A-4AB5-989C-0864C3EAD2B8}" styleName="Стиль из темы 2 - акцент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5DA37D80-6434-44D0-A028-1B22A696006F}" styleName="Светлый стиль 3 - акцент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C4B1156A-380E-4F78-BDF5-A606A8083BF9}" styleName="Средний стиль 4 -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69CF1AB2-1976-4502-BF36-3FF5EA218861}" styleName="Средний стиль 4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16D9F66E-5EB9-4882-86FB-DCBF35E3C3E4}" styleName="Средний стиль 4 -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20809" autoAdjust="0"/>
    <p:restoredTop sz="98564" autoAdjust="0"/>
  </p:normalViewPr>
  <p:slideViewPr>
    <p:cSldViewPr>
      <p:cViewPr>
        <p:scale>
          <a:sx n="90" d="100"/>
          <a:sy n="90" d="100"/>
        </p:scale>
        <p:origin x="-546" y="-114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0" d="100"/>
        <a:sy n="6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2FF95484-6885-47F3-B40F-3E83489672B8}" type="datetimeFigureOut">
              <a:rPr lang="ru-RU"/>
              <a:pPr>
                <a:defRPr/>
              </a:pPr>
              <a:t>30.11.2020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BBC5E471-4D59-44F0-ACF0-C44FDE830DC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42917127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21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E988BCB-6678-4649-B0D0-9FBAF9D6D376}" type="datetimeFigureOut">
              <a:rPr lang="ru-RU" smtClean="0"/>
              <a:pPr>
                <a:defRPr/>
              </a:pPr>
              <a:t>30.11.2020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6DBE7B9-C282-47FC-94AD-EAB153172454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4718381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54583CA-9357-48FF-9814-C455830ABDD5}" type="datetimeFigureOut">
              <a:rPr lang="ru-RU" smtClean="0"/>
              <a:pPr>
                <a:defRPr/>
              </a:pPr>
              <a:t>30.11.2020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036F8E0-B73D-4AD9-A40F-0BE5E0AD3A93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263614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783FD1D-1BD9-4D13-9189-1344C3137D14}" type="datetimeFigureOut">
              <a:rPr lang="ru-RU" smtClean="0"/>
              <a:pPr>
                <a:defRPr/>
              </a:pPr>
              <a:t>30.11.2020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0233414-DEE5-4BBF-8B3F-6C28BF3159BA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7524446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E1BFB78-858F-4349-9F1D-69071B71FC19}" type="datetimeFigureOut">
              <a:rPr lang="ru-RU" smtClean="0"/>
              <a:pPr>
                <a:defRPr/>
              </a:pPr>
              <a:t>30.11.2020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FC7A347-CE18-4E41-BDC8-E06AB2B45F20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4328938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E43B0DC-01D0-48D0-82B6-A6EC11CF3CEC}" type="datetimeFigureOut">
              <a:rPr lang="ru-RU" smtClean="0"/>
              <a:pPr>
                <a:defRPr/>
              </a:pPr>
              <a:t>30.11.2020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7A64DEC-CAA9-4C6A-BF7D-A669672602F6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8956525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900114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900114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778DA00-13D6-4E61-9575-4C4498CE2BC9}" type="datetimeFigureOut">
              <a:rPr lang="ru-RU" smtClean="0"/>
              <a:pPr>
                <a:defRPr/>
              </a:pPr>
              <a:t>30.11.2020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C5F8910-8CD6-40D5-9F47-D400E46E9846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5758833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30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30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66F4DBE-CE18-4857-A1F6-6106E482AF72}" type="datetimeFigureOut">
              <a:rPr lang="ru-RU" smtClean="0"/>
              <a:pPr>
                <a:defRPr/>
              </a:pPr>
              <a:t>30.11.2020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0533087-BECD-4C02-83AB-F9BDC699F63B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2865334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9BCE4F3-DB8B-4457-9C95-C4F9E9D0594A}" type="datetimeFigureOut">
              <a:rPr lang="ru-RU" smtClean="0"/>
              <a:pPr>
                <a:defRPr/>
              </a:pPr>
              <a:t>30.11.2020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13A45E6-19C2-4A25-8C50-B179F0A7914F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9673918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55FE972-939B-47CD-B139-4138F376F5B7}" type="datetimeFigureOut">
              <a:rPr lang="ru-RU" smtClean="0"/>
              <a:pPr>
                <a:defRPr/>
              </a:pPr>
              <a:t>30.11.2020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696F2BA-15B4-464F-80D7-0F1E9A1DA137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8377385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2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0479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2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D705465-F295-4A14-91A8-0819A187E918}" type="datetimeFigureOut">
              <a:rPr lang="ru-RU" smtClean="0"/>
              <a:pPr>
                <a:defRPr/>
              </a:pPr>
              <a:t>30.11.2020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0B54DC2-6C83-4545-8874-9FD8DCE70BF3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2147066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0513C6F-BC64-4680-AAD1-E80D9CE89AD1}" type="datetimeFigureOut">
              <a:rPr lang="ru-RU" smtClean="0"/>
              <a:pPr>
                <a:defRPr/>
              </a:pPr>
              <a:t>30.11.2020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015D2CB-D50B-46C0-9F16-3DCC4A61FFCF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4958254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048D10E7-B8D4-43B2-92BC-4D0540E8C7FA}" type="datetimeFigureOut">
              <a:rPr lang="ru-RU" smtClean="0"/>
              <a:pPr>
                <a:defRPr/>
              </a:pPr>
              <a:t>30.11.2020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5DFB3F96-BAE3-44B2-92F6-C6D1F88EB8E3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8824518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79" r:id="rId1"/>
    <p:sldLayoutId id="2147484180" r:id="rId2"/>
    <p:sldLayoutId id="2147484181" r:id="rId3"/>
    <p:sldLayoutId id="2147484182" r:id="rId4"/>
    <p:sldLayoutId id="2147484183" r:id="rId5"/>
    <p:sldLayoutId id="2147484184" r:id="rId6"/>
    <p:sldLayoutId id="2147484185" r:id="rId7"/>
    <p:sldLayoutId id="2147484186" r:id="rId8"/>
    <p:sldLayoutId id="2147484187" r:id="rId9"/>
    <p:sldLayoutId id="2147484188" r:id="rId10"/>
    <p:sldLayoutId id="214748418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3"/>
          <p:cNvSpPr txBox="1">
            <a:spLocks noChangeArrowheads="1"/>
          </p:cNvSpPr>
          <p:nvPr/>
        </p:nvSpPr>
        <p:spPr bwMode="auto">
          <a:xfrm>
            <a:off x="0" y="500049"/>
            <a:ext cx="7000892" cy="10001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>
              <a:buNone/>
            </a:pPr>
            <a:r>
              <a:rPr lang="ru-RU" sz="1600" b="1" dirty="0" smtClean="0">
                <a:solidFill>
                  <a:schemeClr val="tx2"/>
                </a:solidFill>
              </a:rPr>
              <a:t>Сравнительный анализ размера родительской платы за содержание детей</a:t>
            </a:r>
            <a:endParaRPr lang="ru-RU" sz="1600" dirty="0" smtClean="0">
              <a:solidFill>
                <a:schemeClr val="tx2"/>
              </a:solidFill>
            </a:endParaRPr>
          </a:p>
          <a:p>
            <a:pPr algn="ctr">
              <a:buNone/>
            </a:pPr>
            <a:r>
              <a:rPr lang="ru-RU" sz="1600" b="1" dirty="0" smtClean="0">
                <a:solidFill>
                  <a:schemeClr val="tx2"/>
                </a:solidFill>
              </a:rPr>
              <a:t>в муниципальных дошкольных образовательных учреждениях с режимом работы 5 дней в неделю по 12 часов </a:t>
            </a:r>
          </a:p>
          <a:p>
            <a:pPr algn="ctr">
              <a:buNone/>
            </a:pPr>
            <a:r>
              <a:rPr lang="ru-RU" sz="1600" b="1" dirty="0" smtClean="0">
                <a:solidFill>
                  <a:schemeClr val="tx2"/>
                </a:solidFill>
              </a:rPr>
              <a:t> на 2021 год (руб.) </a:t>
            </a:r>
            <a:endParaRPr lang="ru-RU" sz="1600" dirty="0">
              <a:solidFill>
                <a:schemeClr val="tx2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28596" y="1785932"/>
            <a:ext cx="1000132" cy="33855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1600" cap="none" spc="0" dirty="0" smtClean="0">
                <a:ln w="3175" cmpd="sng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latin typeface="Arial" pitchFamily="34" charset="0"/>
              </a:rPr>
              <a:t>КАДРЫ</a:t>
            </a:r>
            <a:endParaRPr lang="ru-RU" sz="1600" cap="none" spc="0" dirty="0">
              <a:ln w="3175" cmpd="sng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428596" y="3571883"/>
            <a:ext cx="1643074" cy="73866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ru-RU" sz="1400" cap="none" spc="0" dirty="0" smtClean="0">
                <a:ln w="3175" cmpd="sng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latin typeface="Arial" pitchFamily="34" charset="0"/>
              </a:rPr>
              <a:t>МАТЕРИАЛЬНО-ТЕХНИЧЕСКИЕ УСЛОВИЯ</a:t>
            </a:r>
            <a:endParaRPr lang="ru-RU" sz="1400" cap="none" spc="0" dirty="0">
              <a:ln w="3175" cmpd="sng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latin typeface="Arial" pitchFamily="34" charset="0"/>
            </a:endParaRPr>
          </a:p>
        </p:txBody>
      </p:sp>
      <p:graphicFrame>
        <p:nvGraphicFramePr>
          <p:cNvPr id="14" name="Таблица 13"/>
          <p:cNvGraphicFramePr>
            <a:graphicFrameLocks noGrp="1"/>
          </p:cNvGraphicFramePr>
          <p:nvPr/>
        </p:nvGraphicFramePr>
        <p:xfrm>
          <a:off x="642912" y="1528770"/>
          <a:ext cx="8215367" cy="18288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071702"/>
                <a:gridCol w="2071702"/>
                <a:gridCol w="2000263"/>
                <a:gridCol w="2071700"/>
              </a:tblGrid>
              <a:tr h="365760"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65760"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65760"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65760"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65760"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graphicFrame>
        <p:nvGraphicFramePr>
          <p:cNvPr id="15" name="Таблица 14"/>
          <p:cNvGraphicFramePr>
            <a:graphicFrameLocks noGrp="1"/>
          </p:cNvGraphicFramePr>
          <p:nvPr/>
        </p:nvGraphicFramePr>
        <p:xfrm>
          <a:off x="714348" y="3571882"/>
          <a:ext cx="8143932" cy="7315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099623"/>
                <a:gridCol w="6044309"/>
              </a:tblGrid>
              <a:tr h="365760"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65760"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graphicFrame>
        <p:nvGraphicFramePr>
          <p:cNvPr id="17" name="Таблица 16"/>
          <p:cNvGraphicFramePr>
            <a:graphicFrameLocks noGrp="1"/>
          </p:cNvGraphicFramePr>
          <p:nvPr/>
        </p:nvGraphicFramePr>
        <p:xfrm>
          <a:off x="500034" y="1571619"/>
          <a:ext cx="8215374" cy="335777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38458"/>
                <a:gridCol w="2738458"/>
                <a:gridCol w="2738458"/>
              </a:tblGrid>
              <a:tr h="599358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Виды групп</a:t>
                      </a:r>
                      <a:endParaRPr lang="ru-RU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От 2 месяцев до 3 лет</a:t>
                      </a:r>
                    </a:p>
                    <a:p>
                      <a:endParaRPr lang="ru-RU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От 3 лет до прекращения образовательных отношений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</a:tr>
              <a:tr h="177779">
                <a:tc v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2021 г.</a:t>
                      </a:r>
                      <a:endParaRPr lang="ru-RU" sz="1100" b="1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37063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Группы </a:t>
                      </a:r>
                      <a:r>
                        <a:rPr lang="ru-RU" sz="1100" b="1" dirty="0" err="1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общеразвивающей</a:t>
                      </a:r>
                      <a:r>
                        <a:rPr lang="ru-RU" sz="1100" b="1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 и комбинированной направленность</a:t>
                      </a:r>
                      <a:endParaRPr lang="ru-RU" sz="1100" b="1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3139</a:t>
                      </a:r>
                      <a:endParaRPr lang="ru-RU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3382</a:t>
                      </a:r>
                      <a:endParaRPr lang="ru-RU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</a:tr>
              <a:tr h="564169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Группы компенсирующей направленности,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в том числе:</a:t>
                      </a:r>
                      <a:endParaRPr lang="ru-RU" sz="1100" b="1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</a:tr>
              <a:tr h="757708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-для </a:t>
                      </a:r>
                      <a:r>
                        <a:rPr lang="ru-RU" sz="11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детей нуждающихся в специальных лечебно – оздоровительных мероприятиях, в том числе ЧБД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4181</a:t>
                      </a:r>
                      <a:endParaRPr lang="ru-RU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4102</a:t>
                      </a:r>
                      <a:endParaRPr lang="ru-RU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</a:tr>
              <a:tr h="40825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- для детей с иными отклонениями в развитии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3808</a:t>
                      </a:r>
                      <a:endParaRPr lang="ru-RU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3814</a:t>
                      </a:r>
                      <a:endParaRPr lang="ru-RU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</a:tr>
              <a:tr h="40825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- для детей с ФФН речи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-</a:t>
                      </a:r>
                      <a:endParaRPr lang="ru-RU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3814</a:t>
                      </a:r>
                      <a:endParaRPr lang="ru-RU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11" name="Прямоугольник 10"/>
          <p:cNvSpPr/>
          <p:nvPr/>
        </p:nvSpPr>
        <p:spPr>
          <a:xfrm>
            <a:off x="0" y="1"/>
            <a:ext cx="2606040" cy="18288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0" y="209351"/>
            <a:ext cx="1515979" cy="57751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/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000892" y="357172"/>
            <a:ext cx="466707" cy="590288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541796" y="387271"/>
            <a:ext cx="1289243" cy="486186"/>
          </a:xfrm>
          <a:prstGeom prst="rect">
            <a:avLst/>
          </a:prstGeom>
        </p:spPr>
      </p:pic>
      <p:sp>
        <p:nvSpPr>
          <p:cNvPr id="19" name="Прямоугольник 18"/>
          <p:cNvSpPr/>
          <p:nvPr/>
        </p:nvSpPr>
        <p:spPr>
          <a:xfrm>
            <a:off x="6537960" y="5006340"/>
            <a:ext cx="2606040" cy="13716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7628024" y="4885423"/>
            <a:ext cx="1515979" cy="57751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6758270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3"/>
          <p:cNvSpPr txBox="1">
            <a:spLocks noChangeArrowheads="1"/>
          </p:cNvSpPr>
          <p:nvPr/>
        </p:nvSpPr>
        <p:spPr bwMode="auto">
          <a:xfrm>
            <a:off x="214282" y="285734"/>
            <a:ext cx="8929718" cy="6429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buNone/>
            </a:pPr>
            <a:r>
              <a:rPr lang="ru-RU" sz="1600" b="1" dirty="0" smtClean="0">
                <a:solidFill>
                  <a:schemeClr val="tx2"/>
                </a:solidFill>
              </a:rPr>
              <a:t>Сравнительный анализ размера родительской платы за содержание детей </a:t>
            </a:r>
            <a:endParaRPr lang="ru-RU" sz="1600" dirty="0" smtClean="0">
              <a:solidFill>
                <a:schemeClr val="tx2"/>
              </a:solidFill>
            </a:endParaRPr>
          </a:p>
          <a:p>
            <a:pPr>
              <a:buNone/>
            </a:pPr>
            <a:r>
              <a:rPr lang="ru-RU" sz="1600" b="1" dirty="0" smtClean="0">
                <a:solidFill>
                  <a:schemeClr val="tx2"/>
                </a:solidFill>
              </a:rPr>
              <a:t>в муниципальных дошкольных образовательных учреждениях </a:t>
            </a:r>
            <a:endParaRPr lang="ru-RU" sz="1600" dirty="0" smtClean="0">
              <a:solidFill>
                <a:schemeClr val="tx2"/>
              </a:solidFill>
            </a:endParaRPr>
          </a:p>
          <a:p>
            <a:pPr>
              <a:buNone/>
            </a:pPr>
            <a:r>
              <a:rPr lang="ru-RU" sz="1600" b="1" dirty="0" smtClean="0">
                <a:solidFill>
                  <a:schemeClr val="tx2"/>
                </a:solidFill>
              </a:rPr>
              <a:t>Нижнекамского муниципального района на 2021 г. </a:t>
            </a:r>
            <a:endParaRPr lang="ru-RU" sz="1600" dirty="0">
              <a:solidFill>
                <a:schemeClr val="tx2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28596" y="1785932"/>
            <a:ext cx="1000132" cy="33855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1600" cap="none" spc="0" dirty="0" smtClean="0">
                <a:ln w="3175" cmpd="sng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latin typeface="Arial" pitchFamily="34" charset="0"/>
              </a:rPr>
              <a:t>КАДРЫ</a:t>
            </a:r>
            <a:endParaRPr lang="ru-RU" sz="1600" cap="none" spc="0" dirty="0">
              <a:ln w="3175" cmpd="sng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428596" y="3571883"/>
            <a:ext cx="1643074" cy="73866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ru-RU" sz="1400" cap="none" spc="0" dirty="0" smtClean="0">
                <a:ln w="3175" cmpd="sng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latin typeface="Arial" pitchFamily="34" charset="0"/>
              </a:rPr>
              <a:t>МАТЕРИАЛЬНО-ТЕХНИЧЕСКИЕ УСЛОВИЯ</a:t>
            </a:r>
            <a:endParaRPr lang="ru-RU" sz="1400" cap="none" spc="0" dirty="0">
              <a:ln w="3175" cmpd="sng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0" y="1"/>
            <a:ext cx="2606040" cy="18288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0" y="209351"/>
            <a:ext cx="1515979" cy="57751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/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00892" y="357172"/>
            <a:ext cx="466707" cy="590288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41796" y="387271"/>
            <a:ext cx="1289243" cy="486186"/>
          </a:xfrm>
          <a:prstGeom prst="rect">
            <a:avLst/>
          </a:prstGeom>
        </p:spPr>
      </p:pic>
      <p:sp>
        <p:nvSpPr>
          <p:cNvPr id="19" name="Прямоугольник 18"/>
          <p:cNvSpPr/>
          <p:nvPr/>
        </p:nvSpPr>
        <p:spPr>
          <a:xfrm>
            <a:off x="6537960" y="5006340"/>
            <a:ext cx="2606040" cy="13716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7628024" y="4885423"/>
            <a:ext cx="1515979" cy="57751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/>
          </a:p>
        </p:txBody>
      </p:sp>
      <p:graphicFrame>
        <p:nvGraphicFramePr>
          <p:cNvPr id="14" name="Таблица 13"/>
          <p:cNvGraphicFramePr>
            <a:graphicFrameLocks noGrp="1"/>
          </p:cNvGraphicFramePr>
          <p:nvPr/>
        </p:nvGraphicFramePr>
        <p:xfrm>
          <a:off x="357160" y="1006792"/>
          <a:ext cx="8358246" cy="3901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71568"/>
                <a:gridCol w="2928958"/>
                <a:gridCol w="857256"/>
                <a:gridCol w="571504"/>
                <a:gridCol w="642942"/>
                <a:gridCol w="571504"/>
                <a:gridCol w="571504"/>
                <a:gridCol w="571504"/>
                <a:gridCol w="571506"/>
              </a:tblGrid>
              <a:tr h="239793">
                <a:tc rowSpan="3">
                  <a:txBody>
                    <a:bodyPr/>
                    <a:lstStyle/>
                    <a:p>
                      <a:pPr algn="ctr"/>
                      <a:r>
                        <a:rPr lang="ru-RU" sz="1000" dirty="0" smtClean="0"/>
                        <a:t>Категория ДОУ</a:t>
                      </a:r>
                      <a:endParaRPr lang="ru-RU" sz="1000" dirty="0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ctr"/>
                      <a:r>
                        <a:rPr lang="ru-RU" sz="1000" dirty="0" smtClean="0"/>
                        <a:t>Режим работы ДОУ</a:t>
                      </a:r>
                      <a:endParaRPr lang="ru-RU" sz="1000" dirty="0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ctr"/>
                      <a:r>
                        <a:rPr lang="ru-RU" sz="1000" dirty="0" smtClean="0"/>
                        <a:t>Количество ДОУ в НМР</a:t>
                      </a:r>
                      <a:endParaRPr lang="ru-RU" sz="1000" dirty="0"/>
                    </a:p>
                  </a:txBody>
                  <a:tcPr/>
                </a:tc>
                <a:tc gridSpan="6">
                  <a:txBody>
                    <a:bodyPr/>
                    <a:lstStyle/>
                    <a:p>
                      <a:pPr algn="ctr"/>
                      <a:r>
                        <a:rPr lang="ru-RU" sz="1000" dirty="0" smtClean="0"/>
                        <a:t>Размер родительской платы</a:t>
                      </a:r>
                      <a:endParaRPr lang="ru-RU" sz="10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689403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000" dirty="0" smtClean="0"/>
                        <a:t>От 2 месяцев до 3 лет</a:t>
                      </a:r>
                      <a:endParaRPr lang="ru-RU" sz="10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000" dirty="0" smtClean="0"/>
                        <a:t>От 3 лет до прекращения образовательных отношений</a:t>
                      </a:r>
                      <a:endParaRPr lang="ru-RU" sz="10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000" dirty="0" smtClean="0"/>
                        <a:t>Разница</a:t>
                      </a:r>
                      <a:endParaRPr lang="ru-RU" sz="10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539533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/>
                        <a:t>2020г.</a:t>
                      </a:r>
                    </a:p>
                    <a:p>
                      <a:pPr algn="ctr"/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dirty="0" smtClean="0"/>
                        <a:t>2021г.</a:t>
                      </a:r>
                    </a:p>
                    <a:p>
                      <a:pPr algn="ctr"/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/>
                        <a:t>2020г.</a:t>
                      </a:r>
                    </a:p>
                    <a:p>
                      <a:pPr algn="ctr"/>
                      <a:r>
                        <a:rPr lang="ru-RU" sz="1000" dirty="0" smtClean="0"/>
                        <a:t> </a:t>
                      </a:r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dirty="0" smtClean="0"/>
                        <a:t>2021г.</a:t>
                      </a:r>
                    </a:p>
                    <a:p>
                      <a:pPr algn="ctr"/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/>
                        <a:t>С </a:t>
                      </a:r>
                      <a:r>
                        <a:rPr lang="ru-RU" sz="1000" dirty="0" smtClean="0"/>
                        <a:t>2 </a:t>
                      </a:r>
                      <a:r>
                        <a:rPr lang="ru-RU" sz="1000" dirty="0" err="1" smtClean="0"/>
                        <a:t>мес-до</a:t>
                      </a:r>
                      <a:r>
                        <a:rPr lang="ru-RU" sz="1000" dirty="0" smtClean="0"/>
                        <a:t> 3 лет</a:t>
                      </a:r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/>
                        <a:t>От</a:t>
                      </a:r>
                      <a:r>
                        <a:rPr lang="ru-RU" sz="1000" baseline="0" dirty="0" smtClean="0"/>
                        <a:t> </a:t>
                      </a:r>
                      <a:r>
                        <a:rPr lang="ru-RU" sz="1000" baseline="0" dirty="0" smtClean="0"/>
                        <a:t>3 лет </a:t>
                      </a:r>
                      <a:r>
                        <a:rPr lang="ru-RU" sz="1000" baseline="0" dirty="0" smtClean="0"/>
                        <a:t>до </a:t>
                      </a:r>
                      <a:r>
                        <a:rPr lang="ru-RU" sz="1000" baseline="0" dirty="0" err="1" smtClean="0"/>
                        <a:t>прекр</a:t>
                      </a:r>
                      <a:r>
                        <a:rPr lang="ru-RU" sz="1000" baseline="0" dirty="0" smtClean="0"/>
                        <a:t>.</a:t>
                      </a:r>
                      <a:endParaRPr lang="ru-RU" sz="1000" dirty="0"/>
                    </a:p>
                  </a:txBody>
                  <a:tcPr/>
                </a:tc>
              </a:tr>
              <a:tr h="539533">
                <a:tc rowSpan="4">
                  <a:txBody>
                    <a:bodyPr/>
                    <a:lstStyle/>
                    <a:p>
                      <a:r>
                        <a:rPr lang="ru-RU" sz="1000" dirty="0" smtClean="0"/>
                        <a:t>Городские ДОУ</a:t>
                      </a:r>
                      <a:endParaRPr lang="ru-RU" sz="1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10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5 дней – 12 часов</a:t>
                      </a:r>
                      <a:endParaRPr lang="ru-RU" sz="10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группы </a:t>
                      </a:r>
                      <a:r>
                        <a:rPr lang="ru-RU" sz="10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общеразвивающей</a:t>
                      </a:r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и комбинированной направленности</a:t>
                      </a:r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000" dirty="0" smtClean="0"/>
                    </a:p>
                    <a:p>
                      <a:pPr algn="ctr"/>
                      <a:r>
                        <a:rPr lang="ru-RU" sz="1000" dirty="0" smtClean="0"/>
                        <a:t>51</a:t>
                      </a:r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3018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3139</a:t>
                      </a:r>
                      <a:endParaRPr lang="ru-RU" sz="10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3252</a:t>
                      </a:r>
                      <a:endParaRPr lang="ru-RU" sz="10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3382</a:t>
                      </a:r>
                      <a:endParaRPr lang="ru-RU" sz="10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0" dirty="0" smtClean="0">
                          <a:latin typeface="Arial" pitchFamily="34" charset="0"/>
                          <a:cs typeface="Arial" pitchFamily="34" charset="0"/>
                        </a:rPr>
                        <a:t>+121</a:t>
                      </a:r>
                      <a:endParaRPr lang="ru-RU" sz="10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0" dirty="0" smtClean="0">
                          <a:latin typeface="Arial" pitchFamily="34" charset="0"/>
                          <a:cs typeface="Arial" pitchFamily="34" charset="0"/>
                        </a:rPr>
                        <a:t>+130</a:t>
                      </a:r>
                      <a:endParaRPr lang="ru-RU" sz="10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689403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0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5 дней – 12 часов</a:t>
                      </a:r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группы для детей, нуждающиеся в специальных лечебно – оздоровительных мероприятиях</a:t>
                      </a:r>
                    </a:p>
                    <a:p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ДОУ 29,60,61,64,69,70,71,75,77</a:t>
                      </a:r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Times New Roman"/>
                          <a:ea typeface="Times New Roman"/>
                          <a:cs typeface="Times New Roman"/>
                        </a:rPr>
                        <a:t>9</a:t>
                      </a: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4020</a:t>
                      </a:r>
                      <a:endParaRPr lang="ru-RU" sz="10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4181</a:t>
                      </a:r>
                      <a:endParaRPr lang="ru-RU" sz="10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3944</a:t>
                      </a:r>
                      <a:endParaRPr lang="ru-RU" sz="10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4102</a:t>
                      </a:r>
                      <a:endParaRPr lang="ru-RU" sz="10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+161</a:t>
                      </a:r>
                      <a:endParaRPr lang="ru-RU" sz="10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+158</a:t>
                      </a:r>
                      <a:endParaRPr lang="ru-RU" sz="10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689403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0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5 дней – 12 часов</a:t>
                      </a:r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</a:p>
                    <a:p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группы для детей с иными отклонениями</a:t>
                      </a:r>
                    </a:p>
                    <a:p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ДОУ 12, 24, 40, 41, 53, 57, 68, 73, 78,63, 87, </a:t>
                      </a:r>
                      <a:r>
                        <a:rPr lang="ru-RU" sz="10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Кам.Поляны</a:t>
                      </a:r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№3, Кам.Поляны№4</a:t>
                      </a:r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11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3662</a:t>
                      </a:r>
                      <a:endParaRPr lang="ru-RU" sz="10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3808</a:t>
                      </a:r>
                      <a:endParaRPr lang="ru-RU" sz="10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3667</a:t>
                      </a:r>
                      <a:endParaRPr lang="ru-RU" sz="10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3814</a:t>
                      </a:r>
                      <a:endParaRPr lang="ru-RU" sz="10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+146</a:t>
                      </a:r>
                      <a:endParaRPr lang="ru-RU" sz="10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+147</a:t>
                      </a:r>
                      <a:endParaRPr lang="ru-RU" sz="10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449611">
                <a:tc vMerge="1">
                  <a:txBody>
                    <a:bodyPr/>
                    <a:lstStyle/>
                    <a:p>
                      <a:endParaRPr lang="ru-RU" sz="1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10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5 дней – 12 часов</a:t>
                      </a:r>
                      <a:endParaRPr lang="ru-RU" sz="10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ru-RU" sz="10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(</a:t>
                      </a:r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ЦРР 89,90,91,92,95,96,97,98,99)</a:t>
                      </a:r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Times New Roman"/>
                          <a:ea typeface="Times New Roman"/>
                          <a:cs typeface="Times New Roman"/>
                        </a:rPr>
                        <a:t>9</a:t>
                      </a: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3018</a:t>
                      </a:r>
                      <a:endParaRPr lang="ru-RU" sz="10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3139</a:t>
                      </a:r>
                      <a:endParaRPr lang="ru-RU" sz="10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000" dirty="0" smtClean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3252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3382</a:t>
                      </a:r>
                      <a:endParaRPr lang="ru-RU" sz="10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+121</a:t>
                      </a:r>
                      <a:endParaRPr lang="ru-RU" sz="10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+130</a:t>
                      </a:r>
                      <a:endParaRPr lang="ru-RU" sz="10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36758270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3"/>
          <p:cNvSpPr txBox="1">
            <a:spLocks noChangeArrowheads="1"/>
          </p:cNvSpPr>
          <p:nvPr/>
        </p:nvSpPr>
        <p:spPr bwMode="auto">
          <a:xfrm>
            <a:off x="214282" y="428610"/>
            <a:ext cx="8929718" cy="9286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buNone/>
            </a:pPr>
            <a:r>
              <a:rPr lang="ru-RU" sz="1600" b="1" dirty="0" smtClean="0">
                <a:solidFill>
                  <a:schemeClr val="tx2"/>
                </a:solidFill>
              </a:rPr>
              <a:t>Сравнительный анализ размера родительской платы за содержание детей </a:t>
            </a:r>
            <a:endParaRPr lang="ru-RU" sz="1600" dirty="0" smtClean="0">
              <a:solidFill>
                <a:schemeClr val="tx2"/>
              </a:solidFill>
            </a:endParaRPr>
          </a:p>
          <a:p>
            <a:pPr>
              <a:buNone/>
            </a:pPr>
            <a:r>
              <a:rPr lang="ru-RU" sz="1600" b="1" dirty="0" smtClean="0">
                <a:solidFill>
                  <a:schemeClr val="tx2"/>
                </a:solidFill>
              </a:rPr>
              <a:t>в муниципальных дошкольных образовательных учреждениях </a:t>
            </a:r>
            <a:endParaRPr lang="ru-RU" sz="1600" dirty="0" smtClean="0">
              <a:solidFill>
                <a:schemeClr val="tx2"/>
              </a:solidFill>
            </a:endParaRPr>
          </a:p>
          <a:p>
            <a:pPr>
              <a:buNone/>
            </a:pPr>
            <a:r>
              <a:rPr lang="ru-RU" sz="1600" b="1" dirty="0" smtClean="0">
                <a:solidFill>
                  <a:schemeClr val="tx2"/>
                </a:solidFill>
              </a:rPr>
              <a:t>Нижнекамского муниципального района на 2021 г. </a:t>
            </a:r>
            <a:endParaRPr lang="ru-RU" sz="1600" dirty="0">
              <a:solidFill>
                <a:schemeClr val="tx2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28596" y="1785932"/>
            <a:ext cx="1000132" cy="33855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1600" cap="none" spc="0" dirty="0" smtClean="0">
                <a:ln w="3175" cmpd="sng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latin typeface="Arial" pitchFamily="34" charset="0"/>
              </a:rPr>
              <a:t>КАДРЫ</a:t>
            </a:r>
            <a:endParaRPr lang="ru-RU" sz="1600" cap="none" spc="0" dirty="0">
              <a:ln w="3175" cmpd="sng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428596" y="3571883"/>
            <a:ext cx="1643074" cy="73866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ru-RU" sz="1400" cap="none" spc="0" dirty="0" smtClean="0">
                <a:ln w="3175" cmpd="sng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latin typeface="Arial" pitchFamily="34" charset="0"/>
              </a:rPr>
              <a:t>МАТЕРИАЛЬНО-ТЕХНИЧЕСКИЕ УСЛОВИЯ</a:t>
            </a:r>
            <a:endParaRPr lang="ru-RU" sz="1400" cap="none" spc="0" dirty="0">
              <a:ln w="3175" cmpd="sng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0" y="1"/>
            <a:ext cx="2606040" cy="18288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0" y="209351"/>
            <a:ext cx="1515979" cy="57751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/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00892" y="357172"/>
            <a:ext cx="466707" cy="590288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41796" y="387271"/>
            <a:ext cx="1289243" cy="486186"/>
          </a:xfrm>
          <a:prstGeom prst="rect">
            <a:avLst/>
          </a:prstGeom>
        </p:spPr>
      </p:pic>
      <p:sp>
        <p:nvSpPr>
          <p:cNvPr id="19" name="Прямоугольник 18"/>
          <p:cNvSpPr/>
          <p:nvPr/>
        </p:nvSpPr>
        <p:spPr>
          <a:xfrm>
            <a:off x="6537960" y="5006340"/>
            <a:ext cx="2606040" cy="13716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7628024" y="4885423"/>
            <a:ext cx="1515979" cy="57751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/>
          </a:p>
        </p:txBody>
      </p:sp>
      <p:graphicFrame>
        <p:nvGraphicFramePr>
          <p:cNvPr id="14" name="Таблица 13"/>
          <p:cNvGraphicFramePr>
            <a:graphicFrameLocks noGrp="1"/>
          </p:cNvGraphicFramePr>
          <p:nvPr/>
        </p:nvGraphicFramePr>
        <p:xfrm>
          <a:off x="357160" y="1428742"/>
          <a:ext cx="8358246" cy="339971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71568"/>
                <a:gridCol w="2928958"/>
                <a:gridCol w="857256"/>
                <a:gridCol w="571504"/>
                <a:gridCol w="642942"/>
                <a:gridCol w="571504"/>
                <a:gridCol w="571504"/>
                <a:gridCol w="571504"/>
                <a:gridCol w="571506"/>
              </a:tblGrid>
              <a:tr h="214314">
                <a:tc rowSpan="3">
                  <a:txBody>
                    <a:bodyPr/>
                    <a:lstStyle/>
                    <a:p>
                      <a:pPr algn="ctr"/>
                      <a:r>
                        <a:rPr lang="ru-RU" sz="1000" dirty="0" smtClean="0"/>
                        <a:t>Категория ДОУ</a:t>
                      </a:r>
                      <a:endParaRPr lang="ru-RU" sz="1000" dirty="0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ctr"/>
                      <a:r>
                        <a:rPr lang="ru-RU" sz="1000" dirty="0" smtClean="0"/>
                        <a:t>Режим работы ДОУ</a:t>
                      </a:r>
                      <a:endParaRPr lang="ru-RU" sz="1000" dirty="0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ctr"/>
                      <a:r>
                        <a:rPr lang="ru-RU" sz="1000" dirty="0" smtClean="0"/>
                        <a:t>Количество ДОУ в НМР</a:t>
                      </a:r>
                      <a:endParaRPr lang="ru-RU" sz="1000" dirty="0"/>
                    </a:p>
                  </a:txBody>
                  <a:tcPr/>
                </a:tc>
                <a:tc gridSpan="6">
                  <a:txBody>
                    <a:bodyPr/>
                    <a:lstStyle/>
                    <a:p>
                      <a:pPr algn="ctr"/>
                      <a:r>
                        <a:rPr lang="ru-RU" sz="1000" dirty="0" smtClean="0"/>
                        <a:t>Размер родительской платы</a:t>
                      </a:r>
                      <a:endParaRPr lang="ru-RU" sz="10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419698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000" dirty="0" smtClean="0"/>
                        <a:t>От 2 месяцев до 3 лет</a:t>
                      </a:r>
                      <a:endParaRPr lang="ru-RU" sz="10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000" dirty="0" smtClean="0"/>
                        <a:t>От 3 лет до прекращения образовательных отношений</a:t>
                      </a:r>
                      <a:endParaRPr lang="ru-RU" sz="10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000" dirty="0" smtClean="0"/>
                        <a:t>Разница</a:t>
                      </a:r>
                      <a:endParaRPr lang="ru-RU" sz="10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419698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/>
                        <a:t>2020г.</a:t>
                      </a:r>
                    </a:p>
                    <a:p>
                      <a:pPr algn="ctr"/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dirty="0" smtClean="0"/>
                        <a:t>2021г.</a:t>
                      </a:r>
                    </a:p>
                    <a:p>
                      <a:pPr algn="ctr"/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/>
                        <a:t>2020г.</a:t>
                      </a:r>
                    </a:p>
                    <a:p>
                      <a:pPr algn="ctr"/>
                      <a:r>
                        <a:rPr lang="ru-RU" sz="1000" dirty="0" smtClean="0"/>
                        <a:t> </a:t>
                      </a:r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dirty="0" smtClean="0"/>
                        <a:t>2021г.</a:t>
                      </a:r>
                    </a:p>
                    <a:p>
                      <a:pPr algn="ctr"/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/>
                        <a:t>С 2мес-3лет </a:t>
                      </a:r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dirty="0" smtClean="0"/>
                        <a:t>С</a:t>
                      </a:r>
                      <a:r>
                        <a:rPr lang="ru-RU" sz="1000" baseline="0" dirty="0" smtClean="0"/>
                        <a:t> 3лет до </a:t>
                      </a:r>
                      <a:r>
                        <a:rPr lang="ru-RU" sz="1000" baseline="0" dirty="0" err="1" smtClean="0"/>
                        <a:t>прекр</a:t>
                      </a:r>
                      <a:r>
                        <a:rPr lang="ru-RU" sz="1000" baseline="0" dirty="0" smtClean="0"/>
                        <a:t>.</a:t>
                      </a:r>
                      <a:endParaRPr lang="ru-RU" sz="1000" dirty="0" smtClean="0"/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000" dirty="0" smtClean="0"/>
                    </a:p>
                  </a:txBody>
                  <a:tcPr/>
                </a:tc>
              </a:tr>
              <a:tr h="419698">
                <a:tc rowSpan="3">
                  <a:txBody>
                    <a:bodyPr/>
                    <a:lstStyle/>
                    <a:p>
                      <a:r>
                        <a:rPr lang="ru-RU" sz="1000" dirty="0" smtClean="0"/>
                        <a:t>Сельские ДОУ</a:t>
                      </a:r>
                      <a:endParaRPr lang="ru-RU" sz="1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000" b="1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5 дней – 12 часов</a:t>
                      </a:r>
                      <a:r>
                        <a:rPr lang="ru-RU" sz="10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(Шереметьевка 1, Трудовой, </a:t>
                      </a:r>
                      <a:r>
                        <a:rPr lang="ru-RU" sz="1000" dirty="0" err="1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Сухарево</a:t>
                      </a:r>
                      <a:r>
                        <a:rPr lang="ru-RU" sz="10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, </a:t>
                      </a:r>
                      <a:r>
                        <a:rPr lang="ru-RU" sz="1000" dirty="0" err="1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Кармалы</a:t>
                      </a:r>
                      <a:r>
                        <a:rPr lang="ru-RU" sz="10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, Б.Афанасово, Городище, </a:t>
                      </a:r>
                      <a:r>
                        <a:rPr lang="ru-RU" sz="1000" dirty="0" err="1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Каенлы</a:t>
                      </a:r>
                      <a:r>
                        <a:rPr lang="ru-RU" sz="10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, , Старошешминск, </a:t>
                      </a:r>
                      <a:r>
                        <a:rPr lang="ru-RU" sz="1000" dirty="0" err="1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Шингальчи</a:t>
                      </a:r>
                      <a:r>
                        <a:rPr lang="ru-RU" sz="10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, </a:t>
                      </a:r>
                      <a:r>
                        <a:rPr lang="ru-RU" sz="1000" dirty="0" err="1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Ташлык</a:t>
                      </a:r>
                      <a:r>
                        <a:rPr lang="ru-RU" sz="10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, </a:t>
                      </a:r>
                      <a:r>
                        <a:rPr lang="ru-RU" sz="1000" dirty="0" err="1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В.Уратьма</a:t>
                      </a:r>
                      <a:r>
                        <a:rPr lang="ru-RU" sz="10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, Верхние Челны</a:t>
                      </a:r>
                      <a:r>
                        <a:rPr lang="ru-RU" sz="10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, </a:t>
                      </a:r>
                      <a:r>
                        <a:rPr lang="ru-RU" sz="100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Нижние </a:t>
                      </a:r>
                      <a:r>
                        <a:rPr lang="ru-RU" sz="10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Челны, Красный Ключ, Прости)</a:t>
                      </a: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15</a:t>
                      </a: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3018</a:t>
                      </a:r>
                      <a:endParaRPr lang="ru-RU" sz="10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3139</a:t>
                      </a:r>
                      <a:endParaRPr lang="ru-RU" sz="10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3252</a:t>
                      </a:r>
                      <a:endParaRPr lang="ru-RU" sz="10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3382</a:t>
                      </a:r>
                      <a:endParaRPr lang="ru-RU" sz="10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+121</a:t>
                      </a:r>
                      <a:endParaRPr lang="ru-RU" sz="10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+130</a:t>
                      </a:r>
                      <a:endParaRPr lang="ru-RU" sz="10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419698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000" b="1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5 дней – 9 часов</a:t>
                      </a:r>
                      <a:r>
                        <a:rPr lang="ru-RU" sz="10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    (Камский,)</a:t>
                      </a: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</a:t>
                      </a:r>
                      <a:endParaRPr lang="ru-RU" sz="12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2835</a:t>
                      </a:r>
                      <a:endParaRPr lang="ru-RU" sz="10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2948</a:t>
                      </a:r>
                      <a:endParaRPr lang="ru-RU" sz="10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3120</a:t>
                      </a:r>
                      <a:endParaRPr lang="ru-RU" sz="10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3245</a:t>
                      </a:r>
                      <a:endParaRPr lang="ru-RU" sz="10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+113</a:t>
                      </a:r>
                      <a:endParaRPr lang="ru-RU" sz="10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+125</a:t>
                      </a:r>
                      <a:endParaRPr lang="ru-RU" sz="10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419698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000" b="1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5 дней – 10,5 часов</a:t>
                      </a:r>
                      <a:r>
                        <a:rPr lang="ru-RU" sz="10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(</a:t>
                      </a:r>
                      <a:r>
                        <a:rPr lang="ru-RU" sz="1000" dirty="0" err="1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Елантово</a:t>
                      </a:r>
                      <a:r>
                        <a:rPr lang="ru-RU" sz="10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, Болгары, Нижняя </a:t>
                      </a:r>
                      <a:r>
                        <a:rPr lang="ru-RU" sz="1000" dirty="0" err="1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Уратьма</a:t>
                      </a:r>
                      <a:r>
                        <a:rPr lang="ru-RU" sz="10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,)</a:t>
                      </a: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3</a:t>
                      </a:r>
                      <a:endParaRPr lang="ru-RU" sz="12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2853</a:t>
                      </a:r>
                      <a:endParaRPr lang="ru-RU" sz="10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2967</a:t>
                      </a:r>
                      <a:endParaRPr lang="ru-RU" sz="10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3127</a:t>
                      </a:r>
                      <a:endParaRPr lang="ru-RU" sz="10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3252</a:t>
                      </a:r>
                      <a:endParaRPr lang="ru-RU" sz="10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+114</a:t>
                      </a:r>
                      <a:endParaRPr lang="ru-RU" sz="10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+125</a:t>
                      </a: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36758270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11950</TotalTime>
  <Words>440</Words>
  <Application>Microsoft Office PowerPoint</Application>
  <PresentationFormat>Экран (16:9)</PresentationFormat>
  <Paragraphs>126</Paragraphs>
  <Slides>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4" baseType="lpstr">
      <vt:lpstr>Тема Office</vt:lpstr>
      <vt:lpstr>Слайд 1</vt:lpstr>
      <vt:lpstr>Слайд 2</vt:lpstr>
      <vt:lpstr>Слайд 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Новые подходы  в обучении детей  государственным языкам  в дошкольных образовательных учреждениях Республики Татарстан</dc:title>
  <dc:creator>Завед</dc:creator>
  <cp:lastModifiedBy>ZamUser</cp:lastModifiedBy>
  <cp:revision>1097</cp:revision>
  <dcterms:created xsi:type="dcterms:W3CDTF">2012-06-27T12:08:55Z</dcterms:created>
  <dcterms:modified xsi:type="dcterms:W3CDTF">2020-11-30T06:47:44Z</dcterms:modified>
</cp:coreProperties>
</file>